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8" r:id="rId3"/>
    <p:sldId id="260" r:id="rId4"/>
    <p:sldId id="266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8" r:id="rId17"/>
    <p:sldId id="286" r:id="rId18"/>
    <p:sldId id="28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6" autoAdjust="0"/>
    <p:restoredTop sz="95324" autoAdjust="0"/>
  </p:normalViewPr>
  <p:slideViewPr>
    <p:cSldViewPr snapToGrid="0">
      <p:cViewPr>
        <p:scale>
          <a:sx n="113" d="100"/>
          <a:sy n="113" d="100"/>
        </p:scale>
        <p:origin x="552" y="3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11/30/17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11/30/17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/>
              <a:t>July 22, 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/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/>
              <a:t>July 22, 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/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04" y="276087"/>
            <a:ext cx="9371949" cy="1183566"/>
          </a:xfrm>
        </p:spPr>
        <p:txBody>
          <a:bodyPr/>
          <a:lstStyle/>
          <a:p>
            <a:r>
              <a:rPr lang="en-US" b="1"/>
              <a:t>Biological Reanalysis with Online Parameter Estimation in the North Atlantic and the Arctic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983" y="1989317"/>
            <a:ext cx="5649132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u="sng" dirty="0">
                <a:solidFill>
                  <a:schemeClr val="tx2"/>
                </a:solidFill>
              </a:rPr>
              <a:t>M. E. </a:t>
            </a:r>
            <a:r>
              <a:rPr lang="en-US" sz="2600" b="1" u="sng" dirty="0" err="1" smtClean="0">
                <a:solidFill>
                  <a:schemeClr val="tx2"/>
                </a:solidFill>
              </a:rPr>
              <a:t>Gharamti</a:t>
            </a:r>
            <a:r>
              <a:rPr lang="en-US" sz="2600" b="1" baseline="30000" dirty="0" smtClean="0">
                <a:solidFill>
                  <a:schemeClr val="tx2"/>
                </a:solidFill>
              </a:rPr>
              <a:t>*</a:t>
            </a:r>
            <a:r>
              <a:rPr lang="en-US" sz="2600" b="1" dirty="0" smtClean="0">
                <a:solidFill>
                  <a:schemeClr val="tx2"/>
                </a:solidFill>
              </a:rPr>
              <a:t>, </a:t>
            </a:r>
            <a:r>
              <a:rPr lang="en-US" sz="2600" b="1" dirty="0">
                <a:solidFill>
                  <a:schemeClr val="tx2"/>
                </a:solidFill>
              </a:rPr>
              <a:t>L. </a:t>
            </a:r>
            <a:r>
              <a:rPr lang="en-US" sz="2600" b="1" dirty="0" err="1">
                <a:solidFill>
                  <a:schemeClr val="tx2"/>
                </a:solidFill>
              </a:rPr>
              <a:t>Bertino</a:t>
            </a:r>
            <a:r>
              <a:rPr lang="en-US" sz="2600" b="1" baseline="30000" dirty="0">
                <a:solidFill>
                  <a:schemeClr val="tx2"/>
                </a:solidFill>
              </a:rPr>
              <a:t>+</a:t>
            </a:r>
            <a:r>
              <a:rPr lang="en-US" sz="2600" b="1" dirty="0">
                <a:solidFill>
                  <a:schemeClr val="tx2"/>
                </a:solidFill>
              </a:rPr>
              <a:t>, A. </a:t>
            </a:r>
            <a:r>
              <a:rPr lang="en-US" sz="2600" b="1" dirty="0" err="1">
                <a:solidFill>
                  <a:schemeClr val="tx2"/>
                </a:solidFill>
              </a:rPr>
              <a:t>Samuelsen</a:t>
            </a:r>
            <a:r>
              <a:rPr lang="en-US" sz="2600" b="1" baseline="30000" dirty="0" smtClean="0">
                <a:solidFill>
                  <a:schemeClr val="tx2"/>
                </a:solidFill>
              </a:rPr>
              <a:t>+</a:t>
            </a:r>
            <a:r>
              <a:rPr lang="en-US" sz="2600" b="1" dirty="0" smtClean="0">
                <a:solidFill>
                  <a:schemeClr val="tx2"/>
                </a:solidFill>
              </a:rPr>
              <a:t>, A. </a:t>
            </a:r>
            <a:r>
              <a:rPr lang="en-US" sz="2600" b="1" dirty="0" err="1" smtClean="0">
                <a:solidFill>
                  <a:schemeClr val="tx2"/>
                </a:solidFill>
              </a:rPr>
              <a:t>Korosov</a:t>
            </a:r>
            <a:r>
              <a:rPr lang="en-US" sz="2600" b="1" baseline="30000" dirty="0" smtClean="0">
                <a:solidFill>
                  <a:schemeClr val="tx2"/>
                </a:solidFill>
              </a:rPr>
              <a:t>+ </a:t>
            </a:r>
            <a:endParaRPr lang="en-US" sz="2600" b="1" u="sng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2000" baseline="30000" dirty="0">
                <a:solidFill>
                  <a:schemeClr val="tx2"/>
                </a:solidFill>
              </a:rPr>
              <a:t>*</a:t>
            </a:r>
            <a:r>
              <a:rPr lang="en-US" sz="2000" dirty="0">
                <a:solidFill>
                  <a:schemeClr val="tx2"/>
                </a:solidFill>
              </a:rPr>
              <a:t>National Center for Atmospheric Research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Boulder – CO, USA</a:t>
            </a:r>
          </a:p>
          <a:p>
            <a:pPr algn="ctr"/>
            <a:endParaRPr lang="en-US" sz="1100" dirty="0">
              <a:solidFill>
                <a:schemeClr val="tx2"/>
              </a:solidFill>
            </a:endParaRPr>
          </a:p>
          <a:p>
            <a:pPr algn="ctr"/>
            <a:r>
              <a:rPr lang="en-US" sz="2000" baseline="30000" dirty="0">
                <a:solidFill>
                  <a:schemeClr val="tx2"/>
                </a:solidFill>
              </a:rPr>
              <a:t>+</a:t>
            </a:r>
            <a:r>
              <a:rPr lang="en-US" sz="2000" dirty="0">
                <a:solidFill>
                  <a:schemeClr val="tx2"/>
                </a:solidFill>
              </a:rPr>
              <a:t>Nansen Environmental and Remote Sensing Bergen, NORWAY</a:t>
            </a:r>
          </a:p>
          <a:p>
            <a:pPr algn="ctr"/>
            <a:endParaRPr lang="en-US" sz="2000" dirty="0">
              <a:solidFill>
                <a:schemeClr val="tx2"/>
              </a:solidFill>
            </a:endParaRPr>
          </a:p>
          <a:p>
            <a:pPr algn="ctr"/>
            <a:r>
              <a:rPr lang="en-US" sz="20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gharamti@ucar.edu</a:t>
            </a:r>
            <a:endParaRPr lang="en-US" sz="20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9" y="5113249"/>
            <a:ext cx="1463040" cy="1463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15" y="5113249"/>
            <a:ext cx="2388635" cy="1463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788" y="1725696"/>
            <a:ext cx="6592024" cy="4621213"/>
          </a:xfrm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10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Initialization &amp; Spin-Up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1101" y="1154624"/>
            <a:ext cx="40571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Physical model initialized in 1973 and integrated to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Random perturbation to </a:t>
            </a:r>
            <a:r>
              <a:rPr lang="en-US" sz="2200" dirty="0" err="1"/>
              <a:t>atmospgheric</a:t>
            </a:r>
            <a:r>
              <a:rPr lang="en-US" sz="2200" dirty="0"/>
              <a:t> forcing; spectral method w/ correlation radius of 250 </a:t>
            </a:r>
            <a:r>
              <a:rPr lang="en-US" sz="2200" dirty="0" smtClean="0"/>
              <a:t>km </a:t>
            </a:r>
            <a:r>
              <a:rPr lang="en-US" dirty="0" smtClean="0">
                <a:solidFill>
                  <a:srgbClr val="0070C0"/>
                </a:solidFill>
              </a:rPr>
              <a:t>[</a:t>
            </a:r>
            <a:r>
              <a:rPr lang="en-US" dirty="0" err="1" smtClean="0">
                <a:solidFill>
                  <a:srgbClr val="0070C0"/>
                </a:solidFill>
              </a:rPr>
              <a:t>Evensen</a:t>
            </a:r>
            <a:r>
              <a:rPr lang="en-US" dirty="0" smtClean="0">
                <a:solidFill>
                  <a:srgbClr val="0070C0"/>
                </a:solidFill>
              </a:rPr>
              <a:t>, 2003]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Climatology for Nutrients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Nominal parameters perturbed with truncated Gaussian errors with 30% 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7 years </a:t>
            </a:r>
            <a:r>
              <a:rPr lang="en-US" sz="2200" dirty="0" err="1"/>
              <a:t>spinup</a:t>
            </a:r>
            <a:r>
              <a:rPr lang="en-US" sz="2200" dirty="0"/>
              <a:t> from 2000-2006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HyEc-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8230" y="1315697"/>
            <a:ext cx="7708820" cy="41294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57704" y="692959"/>
            <a:ext cx="385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Spin-up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56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11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Nutrients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5" y="758772"/>
            <a:ext cx="11163300" cy="4038600"/>
          </a:xfrm>
          <a:prstGeom prst="rect">
            <a:avLst/>
          </a:prstGeom>
        </p:spPr>
      </p:pic>
      <p:graphicFrame>
        <p:nvGraphicFramePr>
          <p:cNvPr id="21" name="Content Placeholder 7" descr="Sample table with 3 columns, 4 rows" title="Table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804724179"/>
              </p:ext>
            </p:extLst>
          </p:nvPr>
        </p:nvGraphicFramePr>
        <p:xfrm>
          <a:off x="3477540" y="5089579"/>
          <a:ext cx="6961774" cy="13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3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6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54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9911">
                  <a:extLst>
                    <a:ext uri="{9D8B030D-6E8A-4147-A177-3AD203B41FA5}">
                      <a16:colId xmlns="" xmlns:a16="http://schemas.microsoft.com/office/drawing/2014/main" val="1794088404"/>
                    </a:ext>
                  </a:extLst>
                </a:gridCol>
                <a:gridCol w="1033566">
                  <a:extLst>
                    <a:ext uri="{9D8B030D-6E8A-4147-A177-3AD203B41FA5}">
                      <a16:colId xmlns="" xmlns:a16="http://schemas.microsoft.com/office/drawing/2014/main" val="3966402448"/>
                    </a:ext>
                  </a:extLst>
                </a:gridCol>
              </a:tblGrid>
              <a:tr h="40457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NO3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SiO2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PO4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2"/>
                          </a:solidFill>
                        </a:rPr>
                        <a:t>O2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tx2"/>
                          </a:solidFill>
                        </a:rPr>
                        <a:t>OSA-</a:t>
                      </a:r>
                      <a:r>
                        <a:rPr lang="en-US" sz="2200" b="1" dirty="0" err="1">
                          <a:solidFill>
                            <a:schemeClr val="tx2"/>
                          </a:solidFill>
                        </a:rPr>
                        <a:t>EnKF</a:t>
                      </a:r>
                      <a:r>
                        <a:rPr lang="en-US" sz="2200" b="1" dirty="0">
                          <a:solidFill>
                            <a:schemeClr val="tx2"/>
                          </a:solidFill>
                        </a:rPr>
                        <a:t> w/ 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22.30%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53.47%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38.77%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23.37%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6203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solidFill>
                            <a:schemeClr val="tx2"/>
                          </a:solidFill>
                        </a:rPr>
                        <a:t>EnKF</a:t>
                      </a:r>
                      <a:r>
                        <a:rPr lang="en-US" sz="2200" b="1" dirty="0">
                          <a:solidFill>
                            <a:schemeClr val="tx2"/>
                          </a:solidFill>
                        </a:rPr>
                        <a:t> w/o 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9.13%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21.45%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17.54%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19.89%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5860" y="5370163"/>
            <a:ext cx="298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gain over the Free-Run estimates:</a:t>
            </a:r>
          </a:p>
        </p:txBody>
      </p:sp>
    </p:spTree>
    <p:extLst>
      <p:ext uri="{BB962C8B-B14F-4D97-AF65-F5344CB8AC3E}">
        <p14:creationId xmlns:p14="http://schemas.microsoft.com/office/powerpoint/2010/main" val="22374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12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Chlorophyll</a:t>
            </a: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69" y="777240"/>
            <a:ext cx="9491240" cy="58521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0503" y="1340602"/>
            <a:ext cx="3765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</a:rPr>
              <a:t>~40% improvement in skill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201" y="1340602"/>
            <a:ext cx="2630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Increase in ensemble uncertainty during the bloom periods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201" y="5292804"/>
            <a:ext cx="2630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Consistency between the RMS and the </a:t>
            </a:r>
            <a:r>
              <a:rPr lang="en-US" sz="2200" dirty="0" smtClean="0"/>
              <a:t>spread ~10</a:t>
            </a:r>
            <a:r>
              <a:rPr lang="en-US" sz="2200" baseline="30000" dirty="0" smtClean="0"/>
              <a:t>-2</a:t>
            </a:r>
            <a:endParaRPr lang="en-US" sz="22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588217" y="2100020"/>
            <a:ext cx="2131017" cy="1890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2588217" y="2098050"/>
            <a:ext cx="5230679" cy="175525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7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13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Chlorophyll cont.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10402" y="1431399"/>
            <a:ext cx="45103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/>
              <a:t>ECOSMO tends to strongly overestimate chlorophyll in the northern Atlantic region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/>
              <a:t>OSA-</a:t>
            </a:r>
            <a:r>
              <a:rPr lang="en-US" sz="2400" dirty="0" err="1"/>
              <a:t>EnKF</a:t>
            </a:r>
            <a:r>
              <a:rPr lang="en-US" sz="2400" dirty="0"/>
              <a:t> increases the correlation with the satellite observation by almost 5 times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/>
              <a:t>The improvements are only marginal with no PE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50" y="247650"/>
            <a:ext cx="61150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14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Parameters</a:t>
            </a: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87" y="234082"/>
            <a:ext cx="104751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201" y="794802"/>
            <a:ext cx="309945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Large initial uncertainty diminishes mostly during the spring bloom (strong constraining by the data</a:t>
            </a:r>
            <a:r>
              <a:rPr lang="en-US" sz="1600" dirty="0" smtClean="0">
                <a:solidFill>
                  <a:schemeClr val="tx2"/>
                </a:solidFill>
              </a:rPr>
              <a:t>)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b="1" dirty="0" smtClean="0">
                <a:solidFill>
                  <a:srgbClr val="00B0F0"/>
                </a:solidFill>
              </a:rPr>
              <a:t>[1] </a:t>
            </a:r>
            <a:r>
              <a:rPr lang="en-US" sz="1600" b="1" dirty="0" smtClean="0">
                <a:solidFill>
                  <a:srgbClr val="00B0F0"/>
                </a:solidFill>
              </a:rPr>
              <a:t>Phytoplankton Growth: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solidFill>
                  <a:schemeClr val="tx2"/>
                </a:solidFill>
              </a:rPr>
              <a:t>Smaller uncertainty in DIATOMS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Observe the change in pdfs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Convergence around 1.55 day</a:t>
            </a:r>
            <a:r>
              <a:rPr lang="en-US" sz="1400" baseline="30000" dirty="0" smtClean="0">
                <a:solidFill>
                  <a:schemeClr val="tx2"/>
                </a:solidFill>
              </a:rPr>
              <a:t>-1</a:t>
            </a: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charset="2"/>
              <a:buChar char="Ø"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solidFill>
                  <a:schemeClr val="tx2"/>
                </a:solidFill>
              </a:rPr>
              <a:t>Larger uncertainty in FLAGELLATES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>
                <a:solidFill>
                  <a:schemeClr val="tx2"/>
                </a:solidFill>
              </a:rPr>
              <a:t>~</a:t>
            </a:r>
            <a:r>
              <a:rPr lang="en-US" sz="1400" dirty="0" smtClean="0">
                <a:solidFill>
                  <a:schemeClr val="tx2"/>
                </a:solidFill>
              </a:rPr>
              <a:t>50% increase to initial values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Big changes during 1</a:t>
            </a:r>
            <a:r>
              <a:rPr lang="en-US" sz="1400" baseline="30000" dirty="0" smtClean="0">
                <a:solidFill>
                  <a:schemeClr val="tx2"/>
                </a:solidFill>
              </a:rPr>
              <a:t>st</a:t>
            </a:r>
            <a:r>
              <a:rPr lang="en-US" sz="1400" dirty="0" smtClean="0">
                <a:solidFill>
                  <a:schemeClr val="tx2"/>
                </a:solidFill>
              </a:rPr>
              <a:t> bloom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sz="1400" dirty="0" smtClean="0">
              <a:solidFill>
                <a:schemeClr val="tx2"/>
              </a:solidFill>
            </a:endParaRPr>
          </a:p>
          <a:p>
            <a:endParaRPr lang="en-US" sz="1400" dirty="0" smtClean="0">
              <a:solidFill>
                <a:schemeClr val="tx2"/>
              </a:solidFill>
            </a:endParaRPr>
          </a:p>
          <a:p>
            <a:r>
              <a:rPr lang="en-US" sz="1200" b="1" dirty="0" smtClean="0">
                <a:solidFill>
                  <a:srgbClr val="00B0F0"/>
                </a:solidFill>
              </a:rPr>
              <a:t>[2] </a:t>
            </a:r>
            <a:r>
              <a:rPr lang="en-US" sz="1400" b="1" dirty="0">
                <a:solidFill>
                  <a:srgbClr val="00B0F0"/>
                </a:solidFill>
              </a:rPr>
              <a:t>Phytoplankton </a:t>
            </a:r>
            <a:r>
              <a:rPr lang="en-US" sz="1400" b="1" dirty="0" smtClean="0">
                <a:solidFill>
                  <a:srgbClr val="00B0F0"/>
                </a:solidFill>
              </a:rPr>
              <a:t>Mortality: </a:t>
            </a: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solidFill>
                  <a:schemeClr val="tx2"/>
                </a:solidFill>
              </a:rPr>
              <a:t>DIATOMS rate after 4 </a:t>
            </a:r>
            <a:r>
              <a:rPr lang="en-US" sz="1400" dirty="0" err="1" smtClean="0">
                <a:solidFill>
                  <a:schemeClr val="tx2"/>
                </a:solidFill>
              </a:rPr>
              <a:t>yrs</a:t>
            </a:r>
            <a:r>
              <a:rPr lang="en-US" sz="1400" dirty="0" smtClean="0">
                <a:solidFill>
                  <a:schemeClr val="tx2"/>
                </a:solidFill>
              </a:rPr>
              <a:t> is almost the same as the initial value</a:t>
            </a:r>
          </a:p>
          <a:p>
            <a:pPr marL="285750" indent="-285750">
              <a:buFont typeface="Wingdings" charset="2"/>
              <a:buChar char="q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>
              <a:buFont typeface="Wingdings" charset="2"/>
              <a:buChar char="q"/>
            </a:pPr>
            <a:r>
              <a:rPr lang="en-US" sz="1400" dirty="0" smtClean="0">
                <a:solidFill>
                  <a:schemeClr val="tx2"/>
                </a:solidFill>
              </a:rPr>
              <a:t>FLAGELLATES rate strongly decrease during 2008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>
                <a:solidFill>
                  <a:schemeClr val="tx2"/>
                </a:solidFill>
              </a:rPr>
              <a:t>Adjust CHL in the model</a:t>
            </a:r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22,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 here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uk-UA" smtClean="0"/>
              <a:t>15</a:t>
            </a:fld>
            <a:endParaRPr lang="uk-UA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Results: </a:t>
            </a:r>
            <a:r>
              <a:rPr lang="en-US" b="1" dirty="0" smtClean="0"/>
              <a:t>Parameters cont.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17" y="60830"/>
            <a:ext cx="5018049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6542" y="1019717"/>
            <a:ext cx="47145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Systematic decrease in Zooplankton (Micro &amp; </a:t>
            </a:r>
            <a:r>
              <a:rPr lang="en-US" sz="2000" dirty="0" err="1" smtClean="0"/>
              <a:t>Meso</a:t>
            </a:r>
            <a:r>
              <a:rPr lang="en-US" sz="2000" dirty="0" smtClean="0"/>
              <a:t>) mortality rates.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No clear convergence!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r>
              <a:rPr lang="en-US" sz="2000" b="1" dirty="0" smtClean="0"/>
              <a:t>Possible reasons:</a:t>
            </a:r>
            <a:endParaRPr lang="en-US" sz="2000" i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Increase the grazer biomass, so more grazing can take place on </a:t>
            </a:r>
            <a:r>
              <a:rPr lang="en-US" sz="2000" dirty="0" err="1" smtClean="0"/>
              <a:t>phyto</a:t>
            </a:r>
            <a:r>
              <a:rPr lang="en-US" sz="2000" dirty="0" smtClean="0"/>
              <a:t> groups. Such grazing allows for a better fit of the over-estimated CHL in the model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Increased grazing can help decrease the uptake of silicate and thus adjust the silica cycle (Free-Run RMS of SiO2 is high due to strong underestimation)</a:t>
            </a:r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16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Parameters cont.</a:t>
            </a:r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6681" y="1450933"/>
            <a:ext cx="58431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/>
              <a:t>Sinking rate of detritus and opal decreases, to slow the remineralization process and allow the model to adjust the Surface nutrients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/>
              <a:t>C/Si uncertainty </a:t>
            </a:r>
            <a:r>
              <a:rPr lang="en-US" sz="2400" dirty="0" smtClean="0"/>
              <a:t>decreases and then increases </a:t>
            </a:r>
            <a:r>
              <a:rPr lang="en-US" sz="2400" dirty="0"/>
              <a:t>only marginally</a:t>
            </a:r>
          </a:p>
          <a:p>
            <a:pPr marL="342900" indent="-342900">
              <a:buFont typeface="Wingdings" charset="2"/>
              <a:buChar char="q"/>
            </a:pPr>
            <a:endParaRPr lang="en-US" sz="2400" dirty="0"/>
          </a:p>
          <a:p>
            <a:pPr marL="342900" indent="-342900">
              <a:buFont typeface="Wingdings" charset="2"/>
              <a:buChar char="q"/>
            </a:pPr>
            <a:r>
              <a:rPr lang="en-US" sz="2400" dirty="0"/>
              <a:t>No clear convergence for C/Si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400" dirty="0"/>
              <a:t>Distribute in spatial regions; more silicate in the Arctic than other regions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44" y="60830"/>
            <a:ext cx="5018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17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12964" y="60830"/>
            <a:ext cx="4607010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Results: Parameters cont.</a:t>
            </a: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402" y="1260068"/>
            <a:ext cx="52514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Positive correlation between </a:t>
            </a:r>
            <a:r>
              <a:rPr lang="en-US" sz="2400" dirty="0" err="1" smtClean="0"/>
              <a:t>meso</a:t>
            </a:r>
            <a:r>
              <a:rPr lang="en-US" sz="2400" dirty="0" smtClean="0"/>
              <a:t>-zooplankton mortality and sinking rate of DET &amp; OPAL (makes sense!)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Strong negative correlation between Flagellate growth rate and </a:t>
            </a:r>
            <a:r>
              <a:rPr lang="en-US" sz="2400" dirty="0" err="1"/>
              <a:t>meso</a:t>
            </a:r>
            <a:r>
              <a:rPr lang="en-US" sz="2400" dirty="0"/>
              <a:t>-zooplankton 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Insights into the model’s parameterization. Reduce the number of </a:t>
            </a:r>
            <a:r>
              <a:rPr lang="en-US" sz="2400" dirty="0" smtClean="0"/>
              <a:t>parameters?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81" y="0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5201" y="143421"/>
            <a:ext cx="9371949" cy="754000"/>
          </a:xfrm>
        </p:spPr>
        <p:txBody>
          <a:bodyPr>
            <a:normAutofit/>
          </a:bodyPr>
          <a:lstStyle/>
          <a:p>
            <a:r>
              <a:rPr lang="en-US" sz="3400" b="1" dirty="0"/>
              <a:t>Conclusion</a:t>
            </a:r>
          </a:p>
        </p:txBody>
      </p:sp>
      <p:sp>
        <p:nvSpPr>
          <p:cNvPr id="12" name="Slide Number Placeholder 8"/>
          <p:cNvSpPr txBox="1">
            <a:spLocks/>
          </p:cNvSpPr>
          <p:nvPr/>
        </p:nvSpPr>
        <p:spPr>
          <a:xfrm>
            <a:off x="-978925" y="6746187"/>
            <a:ext cx="410402" cy="145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4158" y="1024199"/>
            <a:ext cx="1038426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500" dirty="0"/>
              <a:t>Presented initial effort to perform </a:t>
            </a:r>
            <a:r>
              <a:rPr lang="en-US" sz="2500" dirty="0" smtClean="0"/>
              <a:t>a biological </a:t>
            </a:r>
            <a:r>
              <a:rPr lang="en-US" sz="2500" dirty="0"/>
              <a:t>reanalysis in the North Atlantic &amp; Arctic</a:t>
            </a:r>
          </a:p>
          <a:p>
            <a:pPr marL="342900" indent="-342900">
              <a:buFont typeface="Wingdings" charset="2"/>
              <a:buChar char="q"/>
            </a:pPr>
            <a:endParaRPr lang="en-US" sz="2500" dirty="0"/>
          </a:p>
          <a:p>
            <a:pPr marL="342900" indent="-342900">
              <a:buFont typeface="Wingdings" charset="2"/>
              <a:buChar char="q"/>
            </a:pPr>
            <a:r>
              <a:rPr lang="en-US" sz="2500" dirty="0"/>
              <a:t>Current system shows encouraging prediction skill </a:t>
            </a:r>
            <a:endParaRPr lang="en-US" sz="25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en-US" sz="2500" dirty="0" smtClean="0"/>
              <a:t>A number of issues with the parameters estimates after 2010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500" dirty="0"/>
              <a:t>More thoughts on spatially discretizing the parameters, reducing the number of dependent/correlated </a:t>
            </a:r>
            <a:r>
              <a:rPr lang="en-US" sz="2500" dirty="0" smtClean="0"/>
              <a:t>parameters</a:t>
            </a:r>
            <a:endParaRPr lang="en-US" sz="2500" dirty="0"/>
          </a:p>
          <a:p>
            <a:pPr marL="342900" indent="-342900">
              <a:buFont typeface="Wingdings" charset="2"/>
              <a:buChar char="q"/>
            </a:pPr>
            <a:endParaRPr lang="en-US" sz="2500" dirty="0"/>
          </a:p>
          <a:p>
            <a:pPr marL="342900" indent="-342900">
              <a:buFont typeface="Wingdings" charset="2"/>
              <a:buChar char="q"/>
            </a:pPr>
            <a:r>
              <a:rPr lang="en-US" sz="2500" dirty="0"/>
              <a:t>Parameter estimation seems an essential part of the reanalysis (maybe not as important for physical reanalysis)</a:t>
            </a:r>
          </a:p>
          <a:p>
            <a:pPr marL="342900" indent="-342900">
              <a:buFont typeface="Wingdings" charset="2"/>
              <a:buChar char="q"/>
            </a:pPr>
            <a:endParaRPr lang="en-US" sz="2500" dirty="0"/>
          </a:p>
          <a:p>
            <a:pPr marL="342900" indent="-342900">
              <a:buFont typeface="Wingdings" charset="2"/>
              <a:buChar char="q"/>
            </a:pPr>
            <a:r>
              <a:rPr lang="en-US" sz="2500" dirty="0"/>
              <a:t>How CHL model bias changes when using ESA’s product?</a:t>
            </a:r>
          </a:p>
          <a:p>
            <a:pPr marL="342900" indent="-342900">
              <a:buFont typeface="Wingdings" charset="2"/>
              <a:buChar char="q"/>
            </a:pPr>
            <a:endParaRPr lang="en-US" sz="2500" dirty="0"/>
          </a:p>
          <a:p>
            <a:pPr marL="342900" indent="-342900">
              <a:buFont typeface="Wingdings" charset="2"/>
              <a:buChar char="q"/>
            </a:pPr>
            <a:r>
              <a:rPr lang="en-US" sz="2500" dirty="0"/>
              <a:t> Localizing scalar variables?!</a:t>
            </a:r>
          </a:p>
        </p:txBody>
      </p:sp>
    </p:spTree>
    <p:extLst>
      <p:ext uri="{BB962C8B-B14F-4D97-AF65-F5344CB8AC3E}">
        <p14:creationId xmlns:p14="http://schemas.microsoft.com/office/powerpoint/2010/main" val="10098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101" y="206345"/>
            <a:ext cx="9371949" cy="1183566"/>
          </a:xfrm>
        </p:spPr>
        <p:txBody>
          <a:bodyPr/>
          <a:lstStyle/>
          <a:p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847" y="1620244"/>
            <a:ext cx="9371948" cy="4222617"/>
          </a:xfrm>
        </p:spPr>
        <p:txBody>
          <a:bodyPr>
            <a:normAutofit/>
          </a:bodyPr>
          <a:lstStyle/>
          <a:p>
            <a:r>
              <a:rPr lang="en-US" sz="2800" dirty="0"/>
              <a:t>Research Problem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800" dirty="0"/>
              <a:t>The Data Assimilation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The coupled physical-biogeochemical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State-parameter estimation scheme</a:t>
            </a:r>
          </a:p>
          <a:p>
            <a:pPr marL="283464" lvl="1" indent="0">
              <a:buNone/>
            </a:pPr>
            <a:endParaRPr lang="en-US" sz="2200" dirty="0"/>
          </a:p>
          <a:p>
            <a:r>
              <a:rPr lang="en-US" sz="2800" dirty="0"/>
              <a:t>Preliminary Results (WIP)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800" dirty="0"/>
              <a:t>Conclusion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Feb 27, 2017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Biological Reanalysis + Parameter Estimation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82" y="206345"/>
            <a:ext cx="437513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402" y="155378"/>
            <a:ext cx="4246856" cy="774520"/>
          </a:xfrm>
        </p:spPr>
        <p:txBody>
          <a:bodyPr/>
          <a:lstStyle/>
          <a:p>
            <a:r>
              <a:rPr lang="en-US" b="1"/>
              <a:t>Biological Reanalysis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0" y="1490008"/>
            <a:ext cx="6096000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Quantify seasonal and interanual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Better understanding of the physics-biology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Climate projections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Environemental monitoring &amp; Marine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Fisheries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Carbon cycle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63912" y="936010"/>
            <a:ext cx="2960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it is useful 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9572" y="1190814"/>
            <a:ext cx="5886428" cy="54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dirty="0" err="1">
                <a:solidFill>
                  <a:schemeClr val="tx1"/>
                </a:solidFill>
              </a:rPr>
              <a:t>Nerger</a:t>
            </a:r>
            <a:r>
              <a:rPr lang="en-US" sz="2400" b="1" dirty="0">
                <a:solidFill>
                  <a:schemeClr val="tx1"/>
                </a:solidFill>
              </a:rPr>
              <a:t> &amp; Gregg (2007):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1998-2004 using CHL </a:t>
            </a:r>
            <a:r>
              <a:rPr lang="en-US" b="1" dirty="0" err="1">
                <a:solidFill>
                  <a:schemeClr val="tx1"/>
                </a:solidFill>
              </a:rPr>
              <a:t>SeaWiFS</a:t>
            </a:r>
            <a:endParaRPr lang="en-US" b="1" dirty="0">
              <a:solidFill>
                <a:schemeClr val="tx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DA into NASA’s OBM investigating PP </a:t>
            </a:r>
          </a:p>
          <a:p>
            <a:pPr lvl="1" algn="just"/>
            <a:endParaRPr lang="en-US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Gregg (2008):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Spatial CHL patterns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Fontana et al. (2013):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1998-2006 using CHL </a:t>
            </a:r>
            <a:r>
              <a:rPr lang="en-US" b="1" dirty="0" err="1">
                <a:solidFill>
                  <a:schemeClr val="tx1"/>
                </a:solidFill>
              </a:rPr>
              <a:t>SeaWiFS</a:t>
            </a:r>
            <a:endParaRPr lang="en-US" b="1" dirty="0">
              <a:solidFill>
                <a:schemeClr val="tx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Spatial and temporal patterns of CHL and NIT</a:t>
            </a:r>
          </a:p>
          <a:p>
            <a:pPr marL="800100" lvl="1" indent="-342900" algn="just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Gregg &amp; Rousseaux (2014, 2015):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1998-2012 using CHL </a:t>
            </a:r>
            <a:r>
              <a:rPr lang="en-US" b="1" dirty="0" err="1">
                <a:solidFill>
                  <a:schemeClr val="tx1"/>
                </a:solidFill>
              </a:rPr>
              <a:t>SeaWiFS</a:t>
            </a:r>
            <a:endParaRPr lang="en-US" b="1" dirty="0">
              <a:solidFill>
                <a:schemeClr val="tx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Significant trends different oceanic regions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b="1" dirty="0">
              <a:solidFill>
                <a:schemeClr val="tx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dirty="0" err="1">
                <a:solidFill>
                  <a:schemeClr val="tx1"/>
                </a:solidFill>
              </a:rPr>
              <a:t>Ciavatta</a:t>
            </a:r>
            <a:r>
              <a:rPr lang="en-US" sz="2400" b="1" dirty="0">
                <a:solidFill>
                  <a:schemeClr val="tx1"/>
                </a:solidFill>
              </a:rPr>
              <a:t> et al. (2015):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1998-2009 using ESA’s OC-CCI ocean color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Understanding North West European shelf-sea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614" y="4253123"/>
            <a:ext cx="6101644" cy="2103120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5455403" y="5680129"/>
            <a:ext cx="754442" cy="402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71436" y="4063240"/>
            <a:ext cx="305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>
                <a:solidFill>
                  <a:srgbClr val="FF0000"/>
                </a:solidFill>
              </a:rPr>
              <a:t>Carbon uptake by the shelf</a:t>
            </a:r>
          </a:p>
        </p:txBody>
      </p:sp>
    </p:spTree>
    <p:extLst>
      <p:ext uri="{BB962C8B-B14F-4D97-AF65-F5344CB8AC3E}">
        <p14:creationId xmlns:p14="http://schemas.microsoft.com/office/powerpoint/2010/main" val="220769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4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112501" y="615566"/>
            <a:ext cx="5482664" cy="612183"/>
          </a:xfrm>
        </p:spPr>
        <p:txBody>
          <a:bodyPr>
            <a:noAutofit/>
          </a:bodyPr>
          <a:lstStyle/>
          <a:p>
            <a:pPr algn="ctr"/>
            <a:r>
              <a:rPr lang="en-US" sz="3300" b="1" dirty="0"/>
              <a:t>Biogeochemical Model Parameters </a:t>
            </a: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57" y="550189"/>
            <a:ext cx="7331479" cy="393192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145436" y="4620042"/>
            <a:ext cx="67038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650" b="1">
                <a:solidFill>
                  <a:srgbClr val="0070C0"/>
                </a:solidFill>
              </a:rPr>
              <a:t>Gharamti et al. (2016): </a:t>
            </a:r>
            <a:r>
              <a:rPr lang="en-US" sz="1650">
                <a:solidFill>
                  <a:srgbClr val="0070C0"/>
                </a:solidFill>
              </a:rPr>
              <a:t>Online tuning of ocean biogeochemical model parameters using ensemble estimation techniques: Application to a one-dimensional model in the North Atlantic. JMS, 168, 1-16.</a:t>
            </a:r>
          </a:p>
          <a:p>
            <a:pPr marL="342900" indent="-342900" algn="just">
              <a:buAutoNum type="arabicPeriod"/>
            </a:pPr>
            <a:endParaRPr lang="en-US" sz="1650">
              <a:solidFill>
                <a:srgbClr val="0070C0"/>
              </a:solidFill>
            </a:endParaRPr>
          </a:p>
          <a:p>
            <a:pPr marL="342900" indent="-342900" algn="just">
              <a:buAutoNum type="arabicPeriod"/>
            </a:pPr>
            <a:r>
              <a:rPr lang="en-US" sz="1650" b="1">
                <a:solidFill>
                  <a:srgbClr val="0070C0"/>
                </a:solidFill>
              </a:rPr>
              <a:t>Gharamti et al. (2017): </a:t>
            </a:r>
            <a:r>
              <a:rPr lang="en-US" sz="1650">
                <a:solidFill>
                  <a:srgbClr val="0070C0"/>
                </a:solidFill>
              </a:rPr>
              <a:t>Ensemble data assimilation for ocean biogeochemical state and parameter estimation at different sites. OM, just accepted.</a:t>
            </a:r>
          </a:p>
          <a:p>
            <a:pPr marL="342900" indent="-342900" algn="just">
              <a:buAutoNum type="arabicPeriod"/>
            </a:pPr>
            <a:endParaRPr lang="en-US" sz="165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101" y="1296716"/>
            <a:ext cx="39323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Biogeochemical models, despite their continuous improvements, are still highly parameterized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Quality of the prediction strongly correlates with such parameters (mortality, grazing, growth)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Parameters: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Spatially constant?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How about temporally?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Dependencies!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Missing and complex dynamics</a:t>
            </a:r>
          </a:p>
        </p:txBody>
      </p:sp>
    </p:spTree>
    <p:extLst>
      <p:ext uri="{BB962C8B-B14F-4D97-AF65-F5344CB8AC3E}">
        <p14:creationId xmlns:p14="http://schemas.microsoft.com/office/powerpoint/2010/main" val="810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2963" y="60830"/>
            <a:ext cx="6102596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Coupled Model: I. Physics 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53" y="871556"/>
            <a:ext cx="4619625" cy="3457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90" y="405783"/>
            <a:ext cx="6074844" cy="43891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1175" y="4605168"/>
            <a:ext cx="4864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HYCOM: </a:t>
            </a:r>
            <a:r>
              <a:rPr lang="en-US" sz="2000" dirty="0"/>
              <a:t>3D numerical ocean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Hybrid coordinates: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Isopycnal</a:t>
            </a:r>
            <a:r>
              <a:rPr lang="en-US" sz="2000" dirty="0"/>
              <a:t> interior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Z-coordinate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Grid: 216x144 (50km spacing)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23 layers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0133" y="4880143"/>
            <a:ext cx="4864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One-thickness-category sea-ice model with EVP rheology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Hunke</a:t>
            </a:r>
            <a:r>
              <a:rPr lang="en-US" sz="1600" dirty="0">
                <a:solidFill>
                  <a:srgbClr val="0070C0"/>
                </a:solidFill>
              </a:rPr>
              <a:t> &amp; </a:t>
            </a:r>
            <a:r>
              <a:rPr lang="en-US" sz="1600" dirty="0" err="1">
                <a:solidFill>
                  <a:srgbClr val="0070C0"/>
                </a:solidFill>
              </a:rPr>
              <a:t>Dukowicz</a:t>
            </a:r>
            <a:r>
              <a:rPr lang="en-US" sz="1600" dirty="0">
                <a:solidFill>
                  <a:srgbClr val="0070C0"/>
                </a:solidFill>
              </a:rPr>
              <a:t>, 1999]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Forcing: ERA-interim atm. fluxes (6hr)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Rivers: Climatology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details in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Sakov</a:t>
            </a:r>
            <a:r>
              <a:rPr lang="en-US" sz="1600" dirty="0">
                <a:solidFill>
                  <a:srgbClr val="0070C0"/>
                </a:solidFill>
              </a:rPr>
              <a:t>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7572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6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2963" y="60830"/>
            <a:ext cx="7590434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Coupled Model: II. Biogeochemistry 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14" y="874669"/>
            <a:ext cx="8753475" cy="55530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61337" y="673013"/>
            <a:ext cx="383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ECOSMO I: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Schrum</a:t>
            </a:r>
            <a:r>
              <a:rPr lang="en-US" dirty="0">
                <a:solidFill>
                  <a:srgbClr val="0070C0"/>
                </a:solidFill>
              </a:rPr>
              <a:t> et al., 2006]</a:t>
            </a:r>
          </a:p>
          <a:p>
            <a:r>
              <a:rPr lang="en-US" b="1" dirty="0">
                <a:solidFill>
                  <a:schemeClr val="tx2"/>
                </a:solidFill>
              </a:rPr>
              <a:t>ECOSMO II: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Daewel</a:t>
            </a:r>
            <a:r>
              <a:rPr lang="en-US" dirty="0">
                <a:solidFill>
                  <a:srgbClr val="0070C0"/>
                </a:solidFill>
              </a:rPr>
              <a:t> &amp; </a:t>
            </a:r>
            <a:r>
              <a:rPr lang="en-US" dirty="0" err="1">
                <a:solidFill>
                  <a:srgbClr val="0070C0"/>
                </a:solidFill>
              </a:rPr>
              <a:t>Schrum</a:t>
            </a:r>
            <a:r>
              <a:rPr lang="en-US" dirty="0">
                <a:solidFill>
                  <a:srgbClr val="0070C0"/>
                </a:solidFill>
              </a:rPr>
              <a:t>, 2013]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234" y="1450604"/>
            <a:ext cx="31461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NPZD-type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Remineralization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Nitrification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Denitrification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Deep sedimentation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+ Carbon cycle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14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 nutrients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3 </a:t>
            </a:r>
            <a:r>
              <a:rPr lang="en-US" sz="2000" dirty="0" err="1"/>
              <a:t>phyto-clases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 zoo-classes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77946" y="1658318"/>
            <a:ext cx="2797444" cy="12926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/>
              <a:t>First large-scale DA application using ECOSMO! </a:t>
            </a:r>
          </a:p>
        </p:txBody>
      </p:sp>
    </p:spTree>
    <p:extLst>
      <p:ext uri="{BB962C8B-B14F-4D97-AF65-F5344CB8AC3E}">
        <p14:creationId xmlns:p14="http://schemas.microsoft.com/office/powerpoint/2010/main" val="25083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7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963" y="60830"/>
            <a:ext cx="7590434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Data: I. in-situ Nutrients &amp; Oxygen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70" y="673013"/>
            <a:ext cx="8878816" cy="59759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27585" y="5432802"/>
            <a:ext cx="4475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Cruise ships off the Norwegian shelf in the Atlantic and the North Sea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[Institute for Marine Research, IMR]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4143" y="1212666"/>
            <a:ext cx="27770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NO3, PO4, SiO2, O2 profiles between Jan 2007 and Jul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dense in space and time (2-3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as Deep as 3 km in the water column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6"/>
          <a:stretch/>
        </p:blipFill>
        <p:spPr>
          <a:xfrm>
            <a:off x="347560" y="4460753"/>
            <a:ext cx="2784810" cy="15335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788" y="6087655"/>
            <a:ext cx="3319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NO3 from MIKE Weather Station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32370" y="4114800"/>
            <a:ext cx="1625610" cy="14258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8</a:t>
            </a:fld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12963" y="60830"/>
            <a:ext cx="7590434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Data: II. Satellite CHL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00" y="842446"/>
            <a:ext cx="7636200" cy="36598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90473" y="4858029"/>
            <a:ext cx="5045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Ocean color using </a:t>
            </a:r>
            <a:r>
              <a:rPr lang="en-US" sz="2200" dirty="0" err="1"/>
              <a:t>GlobColour</a:t>
            </a:r>
            <a:r>
              <a:rPr lang="en-US" sz="2200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Jan 2007 – Dec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8 days temporal resolution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3" y="792434"/>
            <a:ext cx="3979341" cy="5717545"/>
          </a:xfrm>
          <a:prstGeom prst="rect">
            <a:avLst/>
          </a:prstGeom>
        </p:spPr>
      </p:pic>
      <p:sp>
        <p:nvSpPr>
          <p:cNvPr id="26" name="Thought Bubble: Cloud 25"/>
          <p:cNvSpPr/>
          <p:nvPr/>
        </p:nvSpPr>
        <p:spPr>
          <a:xfrm>
            <a:off x="4463511" y="4621680"/>
            <a:ext cx="2417735" cy="1639636"/>
          </a:xfrm>
          <a:prstGeom prst="cloudCallou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i="1">
                <a:solidFill>
                  <a:srgbClr val="FF0000"/>
                </a:solidFill>
              </a:rPr>
              <a:t>Climate Consistency …</a:t>
            </a:r>
          </a:p>
        </p:txBody>
      </p:sp>
    </p:spTree>
    <p:extLst>
      <p:ext uri="{BB962C8B-B14F-4D97-AF65-F5344CB8AC3E}">
        <p14:creationId xmlns:p14="http://schemas.microsoft.com/office/powerpoint/2010/main" val="381304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9</a:t>
            </a:fld>
            <a:endParaRPr lang="en-US"/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431101" y="6629400"/>
            <a:ext cx="1000662" cy="228600"/>
          </a:xfrm>
        </p:spPr>
        <p:txBody>
          <a:bodyPr/>
          <a:lstStyle/>
          <a:p>
            <a:r>
              <a:rPr lang="en-US"/>
              <a:t>Feb 27, 2017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/>
          <a:lstStyle/>
          <a:p>
            <a:r>
              <a:rPr lang="en-US"/>
              <a:t>Biological Reanalysis + Parameter Estimation</a:t>
            </a:r>
          </a:p>
        </p:txBody>
      </p:sp>
      <p:sp>
        <p:nvSpPr>
          <p:cNvPr id="26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12963" y="60830"/>
            <a:ext cx="7590434" cy="612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Data Assimilation System</a:t>
            </a:r>
          </a:p>
        </p:txBody>
      </p:sp>
      <p:sp>
        <p:nvSpPr>
          <p:cNvPr id="28" name="Slide Number Placeholder 5"/>
          <p:cNvSpPr txBox="1">
            <a:spLocks/>
          </p:cNvSpPr>
          <p:nvPr/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D8D479-8942-46E8-A226-A4E01F7A105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0" y="-35496"/>
            <a:ext cx="12192000" cy="4314124"/>
            <a:chOff x="0" y="-539191"/>
            <a:chExt cx="12192000" cy="431412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82585"/>
              <a:ext cx="5308873" cy="214641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612" y="936646"/>
              <a:ext cx="6464388" cy="2838287"/>
            </a:xfrm>
            <a:prstGeom prst="rect">
              <a:avLst/>
            </a:prstGeom>
          </p:spPr>
        </p:pic>
        <p:cxnSp>
          <p:nvCxnSpPr>
            <p:cNvPr id="37" name="Straight Connector 36"/>
            <p:cNvCxnSpPr>
              <a:cxnSpLocks/>
            </p:cNvCxnSpPr>
            <p:nvPr/>
          </p:nvCxnSpPr>
          <p:spPr>
            <a:xfrm flipH="1">
              <a:off x="5517757" y="1383064"/>
              <a:ext cx="970" cy="2368622"/>
            </a:xfrm>
            <a:prstGeom prst="line">
              <a:avLst/>
            </a:prstGeom>
            <a:ln w="7620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54200" y="777744"/>
              <a:ext cx="3800471" cy="40011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Joint State-Parameter Estimation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147709" y="240966"/>
              <a:ext cx="4603048" cy="7078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One-Step-Ahead (OSA) smoothing State-Parameter Estimation</a:t>
              </a:r>
            </a:p>
          </p:txBody>
        </p:sp>
        <p:sp>
          <p:nvSpPr>
            <p:cNvPr id="47" name="Arc 46"/>
            <p:cNvSpPr/>
            <p:nvPr/>
          </p:nvSpPr>
          <p:spPr>
            <a:xfrm rot="5718065">
              <a:off x="4130930" y="-1971766"/>
              <a:ext cx="1523224" cy="4388374"/>
            </a:xfrm>
            <a:prstGeom prst="arc">
              <a:avLst>
                <a:gd name="adj1" fmla="val 16598692"/>
                <a:gd name="adj2" fmla="val 0"/>
              </a:avLst>
            </a:prstGeom>
            <a:ln w="57150">
              <a:headEnd type="arrow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500998" y="3803319"/>
            <a:ext cx="25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[Gharamti et al., 2015]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4863" y="4166600"/>
            <a:ext cx="4745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OSA-</a:t>
            </a:r>
            <a:r>
              <a:rPr lang="en-US" sz="2000" dirty="0" err="1"/>
              <a:t>EnKF</a:t>
            </a:r>
            <a:r>
              <a:rPr lang="en-US" sz="2000" dirty="0"/>
              <a:t> with 80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Assimilation period 2007-2014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physical data assimilation nor estimation of physical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States variables include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14 biogeochemical tracers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8 biogeochemical parameters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0196" y="5059205"/>
            <a:ext cx="7002755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/>
              <a:t>Flagellate Growth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Diatoms Growth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Flagellate mortality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Diatoms mortality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Micro-Zooplank mortality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Meso-Zooplank mortality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Sinking of Det and Opal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/>
              <a:t>C -- Si  ratio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43317" y="4278628"/>
            <a:ext cx="323651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>
                <a:ln/>
                <a:solidFill>
                  <a:schemeClr val="accent3"/>
                </a:solidFill>
              </a:rPr>
              <a:t>ECOSMO PARAMETERS</a:t>
            </a:r>
          </a:p>
        </p:txBody>
      </p:sp>
    </p:spTree>
    <p:extLst>
      <p:ext uri="{BB962C8B-B14F-4D97-AF65-F5344CB8AC3E}">
        <p14:creationId xmlns:p14="http://schemas.microsoft.com/office/powerpoint/2010/main" val="42941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270532A-D598-4F6B-B05D-F62B681804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0</TotalTime>
  <Words>1281</Words>
  <Application>Microsoft Macintosh PowerPoint</Application>
  <PresentationFormat>Widescreen</PresentationFormat>
  <Paragraphs>338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Corbel</vt:lpstr>
      <vt:lpstr>Wingdings</vt:lpstr>
      <vt:lpstr>Arial</vt:lpstr>
      <vt:lpstr>Ecology 16x9</vt:lpstr>
      <vt:lpstr>Biological Reanalysis with Online Parameter Estimation in the North Atlantic and the Arctic</vt:lpstr>
      <vt:lpstr>Table of Contents</vt:lpstr>
      <vt:lpstr>Biological Reanalysis</vt:lpstr>
      <vt:lpstr>Biogeochemical Model Parameters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2017-02-23T02:12:53Z</dcterms:created>
  <dcterms:modified xsi:type="dcterms:W3CDTF">2017-11-30T15:59:09Z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TC030988899991</vt:lpwstr>
  </property>
</Properties>
</file>